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65" r:id="rId4"/>
    <p:sldId id="258" r:id="rId5"/>
    <p:sldId id="260" r:id="rId6"/>
    <p:sldId id="261" r:id="rId7"/>
    <p:sldId id="262" r:id="rId8"/>
    <p:sldId id="263" r:id="rId9"/>
    <p:sldId id="264" r:id="rId10"/>
    <p:sldId id="25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45"/>
    <p:restoredTop sz="92597"/>
  </p:normalViewPr>
  <p:slideViewPr>
    <p:cSldViewPr snapToGrid="0" snapToObjects="1">
      <p:cViewPr varScale="1">
        <p:scale>
          <a:sx n="111" d="100"/>
          <a:sy n="111" d="100"/>
        </p:scale>
        <p:origin x="240" y="6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F037C-91A5-6348-B376-398034ADA05C}" type="datetimeFigureOut">
              <a:rPr lang="en-US" smtClean="0"/>
              <a:t>1/22/21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FFFEB-71CA-2F4E-92DD-37FDE6F779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113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metrics I want to use are accuracy score of my model, and then sensitivity/recall because I have assigned 1 to be for GOT since we want to keep those, and 0 for LOTR. So, we want to minimize our false negatives so that we don’t make our GoT reddit users upset because we accidentally filtered them 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FFFEB-71CA-2F4E-92DD-37FDE6F7793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03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 15 models, compared CountVectorizer to TfidfVectorizer, tried all kinds of hyperparameters between CountVectorizer, TfidfVectorizer, and NaiveBayes.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FFFEB-71CA-2F4E-92DD-37FDE6F7793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220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 5 different models, experimenting again with CountVectorizer, TfidfVectorizer, ngram ranges, stop word removal, tested all kinds of random forest classifier hyperparameters.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EFFFEB-71CA-2F4E-92DD-37FDE6F7793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983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1/22/21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1/22/21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nterest.com/pin/179229260144682544/" TargetMode="External"/><Relationship Id="rId2" Type="http://schemas.openxmlformats.org/officeDocument/2006/relationships/hyperlink" Target="https://catvills.com/game-of-thrones-cat-names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opsugar.com/family/Game-Thrones-Cats-46082964" TargetMode="External"/><Relationship Id="rId4" Type="http://schemas.openxmlformats.org/officeDocument/2006/relationships/hyperlink" Target="https://www.reddit.com/r/lotr/comments/jzglqz/meet_my_cat_the_white_wizar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EFDE2-7798-F042-832F-0C0DCA1F50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483483"/>
            <a:ext cx="8676222" cy="1623849"/>
          </a:xfrm>
        </p:spPr>
        <p:txBody>
          <a:bodyPr/>
          <a:lstStyle/>
          <a:p>
            <a:r>
              <a:rPr lang="en-US" dirty="0"/>
              <a:t>Project 3: GoT vs LOTR Subreddit NLP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648BA9-FD19-B048-AC4B-FDEF95B045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3663" y="3214285"/>
            <a:ext cx="3689134" cy="1905000"/>
          </a:xfrm>
        </p:spPr>
        <p:txBody>
          <a:bodyPr/>
          <a:lstStyle/>
          <a:p>
            <a:r>
              <a:rPr lang="en-US" dirty="0"/>
              <a:t>By: Melissa McMillan</a:t>
            </a:r>
          </a:p>
          <a:p>
            <a:r>
              <a:rPr lang="en-US" dirty="0"/>
              <a:t>Jan 22, 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389E5A-E857-2041-B81A-DB47121B2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340" y="2498671"/>
            <a:ext cx="2783016" cy="4169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66A140-1A95-D142-A8C9-FE7CC94CE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105" y="2498671"/>
            <a:ext cx="3139014" cy="4169002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68ADC4D-1424-3849-8B26-7813DB508E43}"/>
              </a:ext>
            </a:extLst>
          </p:cNvPr>
          <p:cNvSpPr txBox="1">
            <a:spLocks/>
          </p:cNvSpPr>
          <p:nvPr/>
        </p:nvSpPr>
        <p:spPr>
          <a:xfrm>
            <a:off x="1283632" y="2107332"/>
            <a:ext cx="2490432" cy="4834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Game of Thrones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B9D2749-DA44-D84B-B76C-54E0C04E836B}"/>
              </a:ext>
            </a:extLst>
          </p:cNvPr>
          <p:cNvSpPr txBox="1">
            <a:spLocks/>
          </p:cNvSpPr>
          <p:nvPr/>
        </p:nvSpPr>
        <p:spPr>
          <a:xfrm>
            <a:off x="8215261" y="2107332"/>
            <a:ext cx="2490432" cy="4834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21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8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6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4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None/>
              <a:defRPr sz="1200" kern="1200" cap="small">
                <a:solidFill>
                  <a:schemeClr val="tx1">
                    <a:tint val="75000"/>
                  </a:schemeClr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Lord of the Rings</a:t>
            </a:r>
          </a:p>
        </p:txBody>
      </p:sp>
    </p:spTree>
    <p:extLst>
      <p:ext uri="{BB962C8B-B14F-4D97-AF65-F5344CB8AC3E}">
        <p14:creationId xmlns:p14="http://schemas.microsoft.com/office/powerpoint/2010/main" val="4074083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1958-A04B-4940-8A5F-320496CD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References </a:t>
            </a:r>
            <a:br>
              <a:rPr lang="en-US" dirty="0"/>
            </a:br>
            <a:r>
              <a:rPr lang="en-US" sz="2000" dirty="0"/>
              <a:t>(Ordered by when they appear)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C9638-1F41-C54E-B2EB-274CC1ED6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877199"/>
            <a:ext cx="9905998" cy="312420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https://do816.com/events/2018/4/13/lord-of-the-rings-vs-game-of-thrones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https://www.reddit.com/r/gameofthrones/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https://imgur.com/gallery/D4Ncyvd/comment/189944230?nc=1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https://www.reddit.com/r/lor/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2"/>
              </a:rPr>
              <a:t>https://catvills.com/game-of-thrones-cat-names/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3"/>
              </a:rPr>
              <a:t>https://www.pinterest.com/pin/179229260144682544/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4"/>
              </a:rPr>
              <a:t>https://www.reddit.com/r/lotr/comments/jzglqz/meet_my_cat_the_white_wizard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hlinkClick r:id="rId5"/>
              </a:rPr>
              <a:t>https://www.popsugar.com/family/Game-Thrones-Cats-46082964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3676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349F-1C83-AB44-A90F-1ADB71B3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75ED1-C30C-7846-8CD4-9B4BD8DD0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88628"/>
            <a:ext cx="9905998" cy="3124201"/>
          </a:xfrm>
        </p:spPr>
        <p:txBody>
          <a:bodyPr/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Data Collection</a:t>
            </a:r>
          </a:p>
          <a:p>
            <a:r>
              <a:rPr lang="en-US" dirty="0"/>
              <a:t>Eda &amp; Cleaning</a:t>
            </a:r>
          </a:p>
          <a:p>
            <a:r>
              <a:rPr lang="en-US" dirty="0"/>
              <a:t>Naïve bayes modelling results</a:t>
            </a:r>
          </a:p>
          <a:p>
            <a:r>
              <a:rPr lang="en-US" dirty="0"/>
              <a:t>Random forest modelling results</a:t>
            </a:r>
          </a:p>
          <a:p>
            <a:r>
              <a:rPr lang="en-US" dirty="0"/>
              <a:t>Conclusions &amp; Recommendations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9B0A79-BBE6-4241-A37E-D9D3F77B8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101" y="2009118"/>
            <a:ext cx="5791225" cy="368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18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1A8B0-DEE4-8A40-9EF7-1AF3D11A0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93989"/>
            <a:ext cx="9905998" cy="190500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5ECB8-728E-3444-999B-0BB945AB3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12906"/>
            <a:ext cx="3514670" cy="3920358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main got subreddit moderator needs to filter lotr posts out of her beautiful, pristine subreddit page</a:t>
            </a:r>
          </a:p>
          <a:p>
            <a:r>
              <a:rPr lang="en-US" sz="2400" dirty="0"/>
              <a:t>Can I develop a model to make her life easier?</a:t>
            </a:r>
          </a:p>
          <a:p>
            <a:r>
              <a:rPr lang="en-US" sz="2400" dirty="0"/>
              <a:t>Models: Naïve Bayes, Random Forest Classifier</a:t>
            </a:r>
          </a:p>
          <a:p>
            <a:r>
              <a:rPr lang="en-US" sz="2400" dirty="0"/>
              <a:t>Key metrics: Accuracy &amp; Sensitivity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1701FE-FC18-3444-986B-5A8E64B34D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2110" y="1944413"/>
            <a:ext cx="5654566" cy="425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53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8704-0C54-104A-9007-A0B36F534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25822"/>
            <a:ext cx="9905998" cy="1905000"/>
          </a:xfrm>
        </p:spPr>
        <p:txBody>
          <a:bodyPr/>
          <a:lstStyle/>
          <a:p>
            <a:r>
              <a:rPr lang="en-US" dirty="0"/>
              <a:t>Data Collection: r/Got and r/lotr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47A64-EB1C-3748-A11D-6B8BCCFD03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02222"/>
            <a:ext cx="3724877" cy="3681248"/>
          </a:xfrm>
        </p:spPr>
        <p:txBody>
          <a:bodyPr/>
          <a:lstStyle/>
          <a:p>
            <a:r>
              <a:rPr lang="en-US" dirty="0"/>
              <a:t>Used </a:t>
            </a:r>
            <a:r>
              <a:rPr lang="en-US" dirty="0" err="1"/>
              <a:t>pushshift’s</a:t>
            </a:r>
            <a:r>
              <a:rPr lang="en-US" dirty="0"/>
              <a:t> api</a:t>
            </a:r>
          </a:p>
          <a:p>
            <a:r>
              <a:rPr lang="en-US" dirty="0"/>
              <a:t>5,100 titles with descriptions from both subreddits</a:t>
            </a:r>
          </a:p>
          <a:p>
            <a:r>
              <a:rPr lang="en-US" dirty="0"/>
              <a:t>10,200 total subreddit posts</a:t>
            </a:r>
          </a:p>
          <a:p>
            <a:r>
              <a:rPr lang="en-US" dirty="0"/>
              <a:t>Only used titles (not descriptions) in project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EC856-743F-0F4E-84B2-44D6DF10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654" y="2002222"/>
            <a:ext cx="4332280" cy="19601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A39958-E192-CC45-AA51-5D1EE0C35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979" y="4116508"/>
            <a:ext cx="4335955" cy="1148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753C4D-1A24-1D4A-96A0-D86F99A9FD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290" y="4933184"/>
            <a:ext cx="2422634" cy="17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363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526F9-D599-C442-B4E3-36F94344E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210" y="367367"/>
            <a:ext cx="4197842" cy="1905000"/>
          </a:xfrm>
        </p:spPr>
        <p:txBody>
          <a:bodyPr/>
          <a:lstStyle/>
          <a:p>
            <a:r>
              <a:rPr lang="en-US" dirty="0"/>
              <a:t>Eda &amp;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070CBC-D3CC-2842-976A-0C7D538828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606" y="2444256"/>
            <a:ext cx="4218863" cy="3124201"/>
          </a:xfrm>
        </p:spPr>
        <p:txBody>
          <a:bodyPr/>
          <a:lstStyle/>
          <a:p>
            <a:r>
              <a:rPr lang="en-US" dirty="0"/>
              <a:t>Dropped post descriptions</a:t>
            </a:r>
          </a:p>
          <a:p>
            <a:r>
              <a:rPr lang="en-US" dirty="0"/>
              <a:t>Dropped nulls</a:t>
            </a:r>
          </a:p>
          <a:p>
            <a:r>
              <a:rPr lang="en-US" dirty="0"/>
              <a:t>Utilized regex tokenizer:</a:t>
            </a:r>
          </a:p>
          <a:p>
            <a:pPr lvl="1"/>
            <a:r>
              <a:rPr lang="en-US" dirty="0"/>
              <a:t>Removed emojis</a:t>
            </a:r>
          </a:p>
          <a:p>
            <a:pPr lvl="1"/>
            <a:r>
              <a:rPr lang="en-US" dirty="0"/>
              <a:t>Removed special characters</a:t>
            </a:r>
          </a:p>
          <a:p>
            <a:pPr lvl="1"/>
            <a:r>
              <a:rPr lang="en-US" dirty="0"/>
              <a:t>Removed symbols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309D1E-88DF-A241-99F4-7811C77FB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322" y="1968992"/>
            <a:ext cx="7628936" cy="407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79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83311-E59D-F848-BCD7-E6612D30E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94445"/>
            <a:ext cx="9905998" cy="1905000"/>
          </a:xfrm>
        </p:spPr>
        <p:txBody>
          <a:bodyPr/>
          <a:lstStyle/>
          <a:p>
            <a:r>
              <a:rPr lang="en-US" dirty="0"/>
              <a:t>Naïve bayes 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DE108-6B6E-A747-988F-970C17509A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197" y="2403822"/>
            <a:ext cx="4029678" cy="382956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Best model:</a:t>
            </a:r>
          </a:p>
          <a:p>
            <a:pPr lvl="1"/>
            <a:r>
              <a:rPr lang="en-US" dirty="0"/>
              <a:t>Tfidf vectorizer w/ wordnet lemmatizer</a:t>
            </a:r>
          </a:p>
          <a:p>
            <a:pPr lvl="1"/>
            <a:r>
              <a:rPr lang="en-US" dirty="0"/>
              <a:t>Test score: 93%</a:t>
            </a:r>
          </a:p>
          <a:p>
            <a:pPr lvl="1"/>
            <a:r>
              <a:rPr lang="en-US" dirty="0"/>
              <a:t>Recall score = 0.89</a:t>
            </a:r>
          </a:p>
          <a:p>
            <a:pPr lvl="1"/>
            <a:r>
              <a:rPr lang="en-US" dirty="0"/>
              <a:t>Norm </a:t>
            </a:r>
            <a:r>
              <a:rPr lang="en-US" dirty="0" err="1"/>
              <a:t>Fn</a:t>
            </a:r>
            <a:r>
              <a:rPr lang="en-US" dirty="0"/>
              <a:t> = 11% (lowest of NB models)</a:t>
            </a:r>
          </a:p>
          <a:p>
            <a:pPr lvl="1"/>
            <a:r>
              <a:rPr lang="en-US" dirty="0"/>
              <a:t>Stop words = English</a:t>
            </a:r>
          </a:p>
          <a:p>
            <a:pPr lvl="1"/>
            <a:r>
              <a:rPr lang="en-US" dirty="0"/>
              <a:t>No max features</a:t>
            </a:r>
          </a:p>
          <a:p>
            <a:pPr lvl="1"/>
            <a:r>
              <a:rPr lang="en-US" dirty="0"/>
              <a:t>Nb alpha = 1.0</a:t>
            </a:r>
          </a:p>
          <a:p>
            <a:pPr lvl="1"/>
            <a:r>
              <a:rPr lang="en-US" dirty="0"/>
              <a:t>dirty data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4C9FC2-46B3-4340-A638-255B082AB636}"/>
              </a:ext>
            </a:extLst>
          </p:cNvPr>
          <p:cNvSpPr txBox="1">
            <a:spLocks/>
          </p:cNvSpPr>
          <p:nvPr/>
        </p:nvSpPr>
        <p:spPr>
          <a:xfrm>
            <a:off x="9102998" y="6216870"/>
            <a:ext cx="3279228" cy="641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400" dirty="0"/>
              <a:t>Note: abs(importance)</a:t>
            </a:r>
          </a:p>
          <a:p>
            <a:endParaRPr lang="en-US" sz="1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16DBF09-EA8C-0F47-8876-9C05DD0A7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270" y="1946967"/>
            <a:ext cx="6737130" cy="425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00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3526-832D-9842-AF66-CC85B28ED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21" y="534296"/>
            <a:ext cx="7792380" cy="1905000"/>
          </a:xfrm>
        </p:spPr>
        <p:txBody>
          <a:bodyPr/>
          <a:lstStyle/>
          <a:p>
            <a:pPr algn="ctr"/>
            <a:r>
              <a:rPr lang="en-US" dirty="0"/>
              <a:t>Naïve bayes model observation: </a:t>
            </a:r>
            <a:br>
              <a:rPr lang="en-US" dirty="0"/>
            </a:br>
            <a:r>
              <a:rPr lang="en-US" dirty="0"/>
              <a:t>winter is not coming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B113F-FCC3-D84C-A5AF-5B027AE61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992" y="2362199"/>
            <a:ext cx="4492132" cy="3124201"/>
          </a:xfrm>
        </p:spPr>
        <p:txBody>
          <a:bodyPr/>
          <a:lstStyle/>
          <a:p>
            <a:r>
              <a:rPr lang="en-US" dirty="0"/>
              <a:t>Experimented with ngram ranges (1, 2), (2,2), (1,3), (1,4), and (3,3) </a:t>
            </a:r>
          </a:p>
          <a:p>
            <a:r>
              <a:rPr lang="en-US" dirty="0"/>
              <a:t>Didn’t help my model much</a:t>
            </a:r>
          </a:p>
          <a:p>
            <a:r>
              <a:rPr lang="en-US" dirty="0"/>
              <a:t>Best ngram model was (1, 2)</a:t>
            </a:r>
          </a:p>
          <a:p>
            <a:r>
              <a:rPr lang="en-US" dirty="0"/>
              <a:t>Two-word features were barely in the top important features</a:t>
            </a:r>
          </a:p>
          <a:p>
            <a:r>
              <a:rPr lang="en-US" dirty="0"/>
              <a:t>Wordnet lemmatizer used here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78BF13D-2206-2F47-84F0-C56BB1F83E6C}"/>
              </a:ext>
            </a:extLst>
          </p:cNvPr>
          <p:cNvSpPr txBox="1">
            <a:spLocks/>
          </p:cNvSpPr>
          <p:nvPr/>
        </p:nvSpPr>
        <p:spPr>
          <a:xfrm>
            <a:off x="9523410" y="6442840"/>
            <a:ext cx="3279228" cy="641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400" dirty="0"/>
              <a:t>Note: abs(importance)</a:t>
            </a:r>
          </a:p>
          <a:p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B9890D-9BE9-244B-95F5-A8DB33BA2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966" y="2178811"/>
            <a:ext cx="6869824" cy="426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461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0A2C3-BF62-A54B-9D4D-48151DCC1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022" y="425668"/>
            <a:ext cx="9905998" cy="1905000"/>
          </a:xfrm>
        </p:spPr>
        <p:txBody>
          <a:bodyPr/>
          <a:lstStyle/>
          <a:p>
            <a:r>
              <a:rPr lang="en-US" dirty="0"/>
              <a:t>Random forest model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CD782-6200-F743-B1F8-B57CE0152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72" y="2330668"/>
            <a:ext cx="4424856" cy="395451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Less overfitting</a:t>
            </a:r>
          </a:p>
          <a:p>
            <a:r>
              <a:rPr lang="en-US" dirty="0"/>
              <a:t>Used clean data</a:t>
            </a:r>
          </a:p>
          <a:p>
            <a:r>
              <a:rPr lang="en-US" dirty="0"/>
              <a:t>Best model:</a:t>
            </a:r>
          </a:p>
          <a:p>
            <a:pPr lvl="1"/>
            <a:r>
              <a:rPr lang="en-US" dirty="0"/>
              <a:t>Tfidfvectorizer w/ wordnet lemmatizer</a:t>
            </a:r>
          </a:p>
          <a:p>
            <a:pPr lvl="1"/>
            <a:r>
              <a:rPr lang="en-US" dirty="0"/>
              <a:t>Test score: 93%</a:t>
            </a:r>
          </a:p>
          <a:p>
            <a:pPr lvl="1"/>
            <a:r>
              <a:rPr lang="en-US" dirty="0"/>
              <a:t>Recall = .91</a:t>
            </a:r>
          </a:p>
          <a:p>
            <a:pPr lvl="1"/>
            <a:r>
              <a:rPr lang="en-US" dirty="0"/>
              <a:t>Norm FN = 9% (lowest of </a:t>
            </a:r>
            <a:r>
              <a:rPr lang="en-US" dirty="0" err="1"/>
              <a:t>rf</a:t>
            </a:r>
            <a:r>
              <a:rPr lang="en-US" dirty="0"/>
              <a:t> models)</a:t>
            </a:r>
          </a:p>
          <a:p>
            <a:pPr lvl="1"/>
            <a:r>
              <a:rPr lang="en-US" dirty="0"/>
              <a:t>Stop words = English</a:t>
            </a:r>
          </a:p>
          <a:p>
            <a:pPr lvl="1"/>
            <a:r>
              <a:rPr lang="en-US" dirty="0"/>
              <a:t>max features = 1000</a:t>
            </a:r>
          </a:p>
          <a:p>
            <a:pPr lvl="1"/>
            <a:r>
              <a:rPr lang="en-US" dirty="0"/>
              <a:t>Default random forest params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31C713-D29C-E743-877F-A3BEF8C57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1970" y="1931275"/>
            <a:ext cx="7409842" cy="452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444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CBA5-A9C8-9243-B4FB-92DF14CF2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523" y="527778"/>
            <a:ext cx="9905998" cy="1905000"/>
          </a:xfrm>
        </p:spPr>
        <p:txBody>
          <a:bodyPr/>
          <a:lstStyle/>
          <a:p>
            <a:r>
              <a:rPr lang="en-US" dirty="0"/>
              <a:t>Conclusions/recommendations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037AA-6AB4-6847-B2B4-B3138427E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155" y="2215054"/>
            <a:ext cx="8064611" cy="392298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Can delineate between subreddits with ~93-94% accuracy</a:t>
            </a:r>
          </a:p>
          <a:p>
            <a:r>
              <a:rPr lang="en-US" dirty="0"/>
              <a:t>Will need to do some data cleaning</a:t>
            </a:r>
          </a:p>
          <a:p>
            <a:r>
              <a:rPr lang="en-US" dirty="0"/>
              <a:t>Random forest is the preferred model (less overfitting)</a:t>
            </a:r>
          </a:p>
          <a:p>
            <a:r>
              <a:rPr lang="en-US" dirty="0"/>
              <a:t>Lemmatizers matter</a:t>
            </a:r>
          </a:p>
          <a:p>
            <a:r>
              <a:rPr lang="en-US" dirty="0"/>
              <a:t>The tfidf vectorizer with wordnet lemmatizer did best</a:t>
            </a:r>
          </a:p>
          <a:p>
            <a:pPr lvl="1"/>
            <a:r>
              <a:rPr lang="en-US" dirty="0"/>
              <a:t>Utilize stop words, max features</a:t>
            </a:r>
          </a:p>
          <a:p>
            <a:r>
              <a:rPr lang="en-US" dirty="0"/>
              <a:t>Future Work: </a:t>
            </a:r>
          </a:p>
          <a:p>
            <a:pPr lvl="1"/>
            <a:r>
              <a:rPr lang="en-US" dirty="0"/>
              <a:t>Incorporate more types of models</a:t>
            </a:r>
          </a:p>
          <a:p>
            <a:pPr lvl="1"/>
            <a:r>
              <a:rPr lang="en-US" dirty="0"/>
              <a:t>Utilize the Roc-</a:t>
            </a:r>
            <a:r>
              <a:rPr lang="en-US" dirty="0" err="1"/>
              <a:t>Auc</a:t>
            </a:r>
            <a:r>
              <a:rPr lang="en-US" dirty="0"/>
              <a:t> score to evaluate sensitivity</a:t>
            </a:r>
          </a:p>
          <a:p>
            <a:pPr lvl="1"/>
            <a:r>
              <a:rPr lang="en-US" dirty="0"/>
              <a:t>Sentiment Analysis on each type of subreddit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07BF8E-04CC-894F-94D7-2A490BE60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276" y="3363310"/>
            <a:ext cx="2485022" cy="33055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7AF396-55D8-5C41-BA93-7CFE9A648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1" y="284759"/>
            <a:ext cx="4035972" cy="29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171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1627</TotalTime>
  <Words>611</Words>
  <Application>Microsoft Macintosh PowerPoint</Application>
  <PresentationFormat>Widescreen</PresentationFormat>
  <Paragraphs>85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Century Gothic</vt:lpstr>
      <vt:lpstr>Mesh</vt:lpstr>
      <vt:lpstr>Project 3: GoT vs LOTR Subreddit NLP challenge</vt:lpstr>
      <vt:lpstr>Outline</vt:lpstr>
      <vt:lpstr>Problem statement</vt:lpstr>
      <vt:lpstr>Data Collection: r/Got and r/lotr</vt:lpstr>
      <vt:lpstr>Eda &amp; cleaning</vt:lpstr>
      <vt:lpstr>Naïve bayes model results</vt:lpstr>
      <vt:lpstr>Naïve bayes model observation:  winter is not coming</vt:lpstr>
      <vt:lpstr>Random forest model results</vt:lpstr>
      <vt:lpstr>Conclusions/recommendations</vt:lpstr>
      <vt:lpstr>Image References  (Ordered by when they appear)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57</cp:revision>
  <cp:lastPrinted>2021-01-22T13:35:56Z</cp:lastPrinted>
  <dcterms:created xsi:type="dcterms:W3CDTF">2021-01-21T12:53:29Z</dcterms:created>
  <dcterms:modified xsi:type="dcterms:W3CDTF">2021-01-23T00:02:48Z</dcterms:modified>
</cp:coreProperties>
</file>